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63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769AF82-A155-465E-97AA-5F59D9883805}" type="datetimeFigureOut">
              <a:rPr lang="en-GB" smtClean="0"/>
              <a:t>24/08/2021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9A0C9E-5BFA-4139-8370-F1E1416BD126}" type="slidenum">
              <a:rPr lang="en-GB" smtClean="0"/>
              <a:t>‹#›</a:t>
            </a:fld>
            <a:endParaRPr lang="en-GB"/>
          </a:p>
        </p:txBody>
      </p:sp>
    </p:spTree>
    <p:extLst>
      <p:ext uri="{BB962C8B-B14F-4D97-AF65-F5344CB8AC3E}">
        <p14:creationId xmlns:p14="http://schemas.microsoft.com/office/powerpoint/2010/main" val="249977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769AF82-A155-465E-97AA-5F59D9883805}" type="datetimeFigureOut">
              <a:rPr lang="en-GB" smtClean="0"/>
              <a:t>24/08/2021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9A0C9E-5BFA-4139-8370-F1E1416BD126}" type="slidenum">
              <a:rPr lang="en-GB" smtClean="0"/>
              <a:t>‹#›</a:t>
            </a:fld>
            <a:endParaRPr lang="en-GB"/>
          </a:p>
        </p:txBody>
      </p:sp>
    </p:spTree>
    <p:extLst>
      <p:ext uri="{BB962C8B-B14F-4D97-AF65-F5344CB8AC3E}">
        <p14:creationId xmlns:p14="http://schemas.microsoft.com/office/powerpoint/2010/main" val="1212232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769AF82-A155-465E-97AA-5F59D9883805}" type="datetimeFigureOut">
              <a:rPr lang="en-GB" smtClean="0"/>
              <a:t>24/08/2021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9A0C9E-5BFA-4139-8370-F1E1416BD126}" type="slidenum">
              <a:rPr lang="en-GB" smtClean="0"/>
              <a:t>‹#›</a:t>
            </a:fld>
            <a:endParaRPr lang="en-GB"/>
          </a:p>
        </p:txBody>
      </p:sp>
    </p:spTree>
    <p:extLst>
      <p:ext uri="{BB962C8B-B14F-4D97-AF65-F5344CB8AC3E}">
        <p14:creationId xmlns:p14="http://schemas.microsoft.com/office/powerpoint/2010/main" val="2700537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769AF82-A155-465E-97AA-5F59D9883805}" type="datetimeFigureOut">
              <a:rPr lang="en-GB" smtClean="0"/>
              <a:t>24/08/2021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9A0C9E-5BFA-4139-8370-F1E1416BD126}" type="slidenum">
              <a:rPr lang="en-GB" smtClean="0"/>
              <a:t>‹#›</a:t>
            </a:fld>
            <a:endParaRPr lang="en-GB"/>
          </a:p>
        </p:txBody>
      </p:sp>
    </p:spTree>
    <p:extLst>
      <p:ext uri="{BB962C8B-B14F-4D97-AF65-F5344CB8AC3E}">
        <p14:creationId xmlns:p14="http://schemas.microsoft.com/office/powerpoint/2010/main" val="4245391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69AF82-A155-465E-97AA-5F59D9883805}" type="datetimeFigureOut">
              <a:rPr lang="en-GB" smtClean="0"/>
              <a:t>24/08/2021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9A0C9E-5BFA-4139-8370-F1E1416BD126}" type="slidenum">
              <a:rPr lang="en-GB" smtClean="0"/>
              <a:t>‹#›</a:t>
            </a:fld>
            <a:endParaRPr lang="en-GB"/>
          </a:p>
        </p:txBody>
      </p:sp>
    </p:spTree>
    <p:extLst>
      <p:ext uri="{BB962C8B-B14F-4D97-AF65-F5344CB8AC3E}">
        <p14:creationId xmlns:p14="http://schemas.microsoft.com/office/powerpoint/2010/main" val="3206665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769AF82-A155-465E-97AA-5F59D9883805}" type="datetimeFigureOut">
              <a:rPr lang="en-GB" smtClean="0"/>
              <a:t>24/08/2021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9A0C9E-5BFA-4139-8370-F1E1416BD126}" type="slidenum">
              <a:rPr lang="en-GB" smtClean="0"/>
              <a:t>‹#›</a:t>
            </a:fld>
            <a:endParaRPr lang="en-GB"/>
          </a:p>
        </p:txBody>
      </p:sp>
    </p:spTree>
    <p:extLst>
      <p:ext uri="{BB962C8B-B14F-4D97-AF65-F5344CB8AC3E}">
        <p14:creationId xmlns:p14="http://schemas.microsoft.com/office/powerpoint/2010/main" val="161129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769AF82-A155-465E-97AA-5F59D9883805}" type="datetimeFigureOut">
              <a:rPr lang="en-GB" smtClean="0"/>
              <a:t>24/08/2021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9A0C9E-5BFA-4139-8370-F1E1416BD126}" type="slidenum">
              <a:rPr lang="en-GB" smtClean="0"/>
              <a:t>‹#›</a:t>
            </a:fld>
            <a:endParaRPr lang="en-GB"/>
          </a:p>
        </p:txBody>
      </p:sp>
    </p:spTree>
    <p:extLst>
      <p:ext uri="{BB962C8B-B14F-4D97-AF65-F5344CB8AC3E}">
        <p14:creationId xmlns:p14="http://schemas.microsoft.com/office/powerpoint/2010/main" val="1516030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769AF82-A155-465E-97AA-5F59D9883805}" type="datetimeFigureOut">
              <a:rPr lang="en-GB" smtClean="0"/>
              <a:t>24/08/2021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9A0C9E-5BFA-4139-8370-F1E1416BD126}" type="slidenum">
              <a:rPr lang="en-GB" smtClean="0"/>
              <a:t>‹#›</a:t>
            </a:fld>
            <a:endParaRPr lang="en-GB"/>
          </a:p>
        </p:txBody>
      </p:sp>
    </p:spTree>
    <p:extLst>
      <p:ext uri="{BB962C8B-B14F-4D97-AF65-F5344CB8AC3E}">
        <p14:creationId xmlns:p14="http://schemas.microsoft.com/office/powerpoint/2010/main" val="2801669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9AF82-A155-465E-97AA-5F59D9883805}" type="datetimeFigureOut">
              <a:rPr lang="en-GB" smtClean="0"/>
              <a:t>24/08/2021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9A0C9E-5BFA-4139-8370-F1E1416BD126}" type="slidenum">
              <a:rPr lang="en-GB" smtClean="0"/>
              <a:t>‹#›</a:t>
            </a:fld>
            <a:endParaRPr lang="en-GB"/>
          </a:p>
        </p:txBody>
      </p:sp>
    </p:spTree>
    <p:extLst>
      <p:ext uri="{BB962C8B-B14F-4D97-AF65-F5344CB8AC3E}">
        <p14:creationId xmlns:p14="http://schemas.microsoft.com/office/powerpoint/2010/main" val="4093588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9AF82-A155-465E-97AA-5F59D9883805}" type="datetimeFigureOut">
              <a:rPr lang="en-GB" smtClean="0"/>
              <a:t>24/08/2021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9A0C9E-5BFA-4139-8370-F1E1416BD126}" type="slidenum">
              <a:rPr lang="en-GB" smtClean="0"/>
              <a:t>‹#›</a:t>
            </a:fld>
            <a:endParaRPr lang="en-GB"/>
          </a:p>
        </p:txBody>
      </p:sp>
    </p:spTree>
    <p:extLst>
      <p:ext uri="{BB962C8B-B14F-4D97-AF65-F5344CB8AC3E}">
        <p14:creationId xmlns:p14="http://schemas.microsoft.com/office/powerpoint/2010/main" val="3125574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9AF82-A155-465E-97AA-5F59D9883805}" type="datetimeFigureOut">
              <a:rPr lang="en-GB" smtClean="0"/>
              <a:t>24/08/2021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9A0C9E-5BFA-4139-8370-F1E1416BD126}" type="slidenum">
              <a:rPr lang="en-GB" smtClean="0"/>
              <a:t>‹#›</a:t>
            </a:fld>
            <a:endParaRPr lang="en-GB"/>
          </a:p>
        </p:txBody>
      </p:sp>
    </p:spTree>
    <p:extLst>
      <p:ext uri="{BB962C8B-B14F-4D97-AF65-F5344CB8AC3E}">
        <p14:creationId xmlns:p14="http://schemas.microsoft.com/office/powerpoint/2010/main" val="223458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9AF82-A155-465E-97AA-5F59D9883805}" type="datetimeFigureOut">
              <a:rPr lang="en-GB" smtClean="0"/>
              <a:t>24/08/2021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A0C9E-5BFA-4139-8370-F1E1416BD126}" type="slidenum">
              <a:rPr lang="en-GB" smtClean="0"/>
              <a:t>‹#›</a:t>
            </a:fld>
            <a:endParaRPr lang="en-GB"/>
          </a:p>
        </p:txBody>
      </p:sp>
    </p:spTree>
    <p:extLst>
      <p:ext uri="{BB962C8B-B14F-4D97-AF65-F5344CB8AC3E}">
        <p14:creationId xmlns:p14="http://schemas.microsoft.com/office/powerpoint/2010/main" val="256874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64814" y="2060698"/>
            <a:ext cx="3472538" cy="1769715"/>
          </a:xfrm>
          <a:prstGeom prst="rect">
            <a:avLst/>
          </a:prstGeom>
          <a:noFill/>
          <a:ln w="57150">
            <a:solidFill>
              <a:schemeClr val="tx1"/>
            </a:solidFill>
          </a:ln>
        </p:spPr>
        <p:txBody>
          <a:bodyPr wrap="square" rtlCol="0">
            <a:spAutoFit/>
          </a:bodyPr>
          <a:lstStyle/>
          <a:p>
            <a:pPr algn="ctr"/>
            <a:r>
              <a:rPr lang="en-GB" dirty="0" smtClean="0">
                <a:latin typeface="Eras Bold ITC" panose="020B0907030504020204" pitchFamily="34" charset="0"/>
              </a:rPr>
              <a:t>Above </a:t>
            </a:r>
            <a:r>
              <a:rPr lang="en-GB" smtClean="0">
                <a:latin typeface="Eras Bold ITC" panose="020B0907030504020204" pitchFamily="34" charset="0"/>
              </a:rPr>
              <a:t>&amp; Beyond!</a:t>
            </a:r>
            <a:endParaRPr lang="en-GB" dirty="0">
              <a:latin typeface="Eras Bold ITC" panose="020B0907030504020204" pitchFamily="34" charset="0"/>
            </a:endParaRPr>
          </a:p>
          <a:p>
            <a:pPr algn="ctr"/>
            <a:r>
              <a:rPr lang="en-GB" sz="1500" dirty="0" smtClean="0"/>
              <a:t>Over 50 </a:t>
            </a:r>
            <a:r>
              <a:rPr lang="en-GB" sz="1500" dirty="0"/>
              <a:t>years since Man stood on the Moon </a:t>
            </a:r>
            <a:r>
              <a:rPr lang="en-GB" sz="1500" dirty="0" smtClean="0"/>
              <a:t>– an incredible event in </a:t>
            </a:r>
            <a:r>
              <a:rPr lang="en-GB" sz="1500" dirty="0"/>
              <a:t>which humankind demonstrated incredible resilience, endured adversity and changed the world.</a:t>
            </a:r>
          </a:p>
          <a:p>
            <a:pPr algn="ctr"/>
            <a:r>
              <a:rPr lang="en-GB" sz="1600" b="1" dirty="0" smtClean="0"/>
              <a:t>Einstein Class Autumn 2021</a:t>
            </a:r>
            <a:endParaRPr lang="en-GB" sz="1500" b="1" dirty="0"/>
          </a:p>
        </p:txBody>
      </p:sp>
      <p:sp>
        <p:nvSpPr>
          <p:cNvPr id="5" name="TextBox 4"/>
          <p:cNvSpPr txBox="1"/>
          <p:nvPr/>
        </p:nvSpPr>
        <p:spPr>
          <a:xfrm>
            <a:off x="8229600" y="128046"/>
            <a:ext cx="3792723" cy="1200329"/>
          </a:xfrm>
          <a:prstGeom prst="rect">
            <a:avLst/>
          </a:prstGeom>
          <a:noFill/>
        </p:spPr>
        <p:txBody>
          <a:bodyPr wrap="square" rtlCol="0">
            <a:spAutoFit/>
          </a:bodyPr>
          <a:lstStyle/>
          <a:p>
            <a:pPr algn="ctr"/>
            <a:r>
              <a:rPr lang="en-GB" sz="1200" b="1" u="sng" dirty="0"/>
              <a:t>Science</a:t>
            </a:r>
          </a:p>
          <a:p>
            <a:pPr algn="just"/>
            <a:r>
              <a:rPr lang="en-GB" sz="1200" dirty="0"/>
              <a:t>In science we will be exploring our Solar System – and beyond! We will learn about planets and stars and how and why we have </a:t>
            </a:r>
            <a:r>
              <a:rPr lang="en-GB" sz="1200" dirty="0" smtClean="0"/>
              <a:t>night</a:t>
            </a:r>
            <a:r>
              <a:rPr lang="en-GB" sz="1200" dirty="0"/>
              <a:t> </a:t>
            </a:r>
            <a:r>
              <a:rPr lang="en-GB" sz="1200" dirty="0" smtClean="0"/>
              <a:t>and day.  After half term the children will learn about the impact of healthy eating, exercise and healthy living.</a:t>
            </a:r>
            <a:endParaRPr lang="en-GB" sz="1200" dirty="0"/>
          </a:p>
        </p:txBody>
      </p:sp>
      <p:sp>
        <p:nvSpPr>
          <p:cNvPr id="6" name="TextBox 5"/>
          <p:cNvSpPr txBox="1"/>
          <p:nvPr/>
        </p:nvSpPr>
        <p:spPr>
          <a:xfrm>
            <a:off x="8503919" y="3605669"/>
            <a:ext cx="3304903" cy="1492716"/>
          </a:xfrm>
          <a:prstGeom prst="rect">
            <a:avLst/>
          </a:prstGeom>
          <a:noFill/>
        </p:spPr>
        <p:txBody>
          <a:bodyPr wrap="square" rtlCol="0">
            <a:spAutoFit/>
          </a:bodyPr>
          <a:lstStyle/>
          <a:p>
            <a:pPr algn="ctr"/>
            <a:r>
              <a:rPr lang="en-GB" sz="1300" b="1" u="sng" dirty="0"/>
              <a:t>Computing</a:t>
            </a:r>
          </a:p>
          <a:p>
            <a:pPr algn="just"/>
            <a:r>
              <a:rPr lang="en-GB" sz="1300" dirty="0" smtClean="0"/>
              <a:t>Coding is fast becoming an important life skill.  The children will learn about the history of coding and some of the different coding languages.  They will learn about the importance of Bletchley Park during WWII and create some of their own codes and cyphers.</a:t>
            </a:r>
            <a:endParaRPr lang="en-GB" sz="1300" dirty="0"/>
          </a:p>
        </p:txBody>
      </p:sp>
      <p:sp>
        <p:nvSpPr>
          <p:cNvPr id="9" name="TextBox 8"/>
          <p:cNvSpPr txBox="1"/>
          <p:nvPr/>
        </p:nvSpPr>
        <p:spPr>
          <a:xfrm>
            <a:off x="2161920" y="2435279"/>
            <a:ext cx="1986679" cy="1938992"/>
          </a:xfrm>
          <a:prstGeom prst="rect">
            <a:avLst/>
          </a:prstGeom>
          <a:noFill/>
        </p:spPr>
        <p:txBody>
          <a:bodyPr wrap="square" rtlCol="0">
            <a:spAutoFit/>
          </a:bodyPr>
          <a:lstStyle/>
          <a:p>
            <a:pPr algn="ctr"/>
            <a:r>
              <a:rPr lang="en-GB" sz="1200" b="1" u="sng" dirty="0"/>
              <a:t>Maths</a:t>
            </a:r>
          </a:p>
          <a:p>
            <a:pPr algn="just"/>
            <a:r>
              <a:rPr lang="en-GB" sz="1200" dirty="0"/>
              <a:t>The children will be consolidating their understanding of place value (the value of each digit in a number), extending their understanding of methods of calculation and </a:t>
            </a:r>
            <a:r>
              <a:rPr lang="en-GB" sz="1200" dirty="0" smtClean="0"/>
              <a:t>ordering, comparing and calculating fractions.</a:t>
            </a:r>
            <a:endParaRPr lang="en-GB" sz="1200" dirty="0"/>
          </a:p>
        </p:txBody>
      </p:sp>
      <p:sp>
        <p:nvSpPr>
          <p:cNvPr id="10" name="TextBox 9"/>
          <p:cNvSpPr txBox="1"/>
          <p:nvPr/>
        </p:nvSpPr>
        <p:spPr>
          <a:xfrm>
            <a:off x="4326450" y="136872"/>
            <a:ext cx="3572563" cy="1692771"/>
          </a:xfrm>
          <a:prstGeom prst="rect">
            <a:avLst/>
          </a:prstGeom>
          <a:noFill/>
        </p:spPr>
        <p:txBody>
          <a:bodyPr wrap="square" rtlCol="0">
            <a:spAutoFit/>
          </a:bodyPr>
          <a:lstStyle/>
          <a:p>
            <a:pPr algn="ctr"/>
            <a:r>
              <a:rPr lang="en-GB" sz="1300" b="1" u="sng" dirty="0"/>
              <a:t>History &amp; </a:t>
            </a:r>
            <a:r>
              <a:rPr lang="en-GB" sz="1300" b="1" u="sng" dirty="0" smtClean="0"/>
              <a:t>Geography</a:t>
            </a:r>
          </a:p>
          <a:p>
            <a:pPr algn="ctr"/>
            <a:r>
              <a:rPr lang="en-GB" sz="1300" dirty="0" smtClean="0"/>
              <a:t>This term, we shall be exploring a view of Earth from space, land mass, latitude and climate zones. Throughout these units, we can explore the use of maps (including digital), photography from space and what space exploration meant for our understanding of the Earth.</a:t>
            </a:r>
            <a:endParaRPr lang="en-GB" sz="1300" dirty="0"/>
          </a:p>
          <a:p>
            <a:pPr algn="just"/>
            <a:endParaRPr lang="en-GB" sz="1300" dirty="0"/>
          </a:p>
        </p:txBody>
      </p:sp>
      <p:sp>
        <p:nvSpPr>
          <p:cNvPr id="11" name="TextBox 10"/>
          <p:cNvSpPr txBox="1"/>
          <p:nvPr/>
        </p:nvSpPr>
        <p:spPr>
          <a:xfrm>
            <a:off x="236151" y="4727455"/>
            <a:ext cx="2673333" cy="1692771"/>
          </a:xfrm>
          <a:prstGeom prst="rect">
            <a:avLst/>
          </a:prstGeom>
          <a:noFill/>
        </p:spPr>
        <p:txBody>
          <a:bodyPr wrap="square" rtlCol="0">
            <a:spAutoFit/>
          </a:bodyPr>
          <a:lstStyle/>
          <a:p>
            <a:pPr algn="ctr"/>
            <a:r>
              <a:rPr lang="en-GB" sz="1300" b="1" u="sng" dirty="0"/>
              <a:t>Art &amp; </a:t>
            </a:r>
            <a:r>
              <a:rPr lang="en-GB" sz="1300" b="1" u="sng" dirty="0" smtClean="0"/>
              <a:t>DT</a:t>
            </a:r>
          </a:p>
          <a:p>
            <a:pPr algn="ctr"/>
            <a:r>
              <a:rPr lang="en-GB" sz="1300" dirty="0" smtClean="0"/>
              <a:t>The children will be  working on drawing techniques and digital art,  with a focus on 2D and 3D contours. Within these units, we shall be able to recreate images linking to our Space topic and Geography unit  for this term.</a:t>
            </a:r>
          </a:p>
        </p:txBody>
      </p:sp>
      <p:sp>
        <p:nvSpPr>
          <p:cNvPr id="12" name="TextBox 11"/>
          <p:cNvSpPr txBox="1"/>
          <p:nvPr/>
        </p:nvSpPr>
        <p:spPr>
          <a:xfrm>
            <a:off x="8053567" y="1682091"/>
            <a:ext cx="2077649" cy="2123658"/>
          </a:xfrm>
          <a:prstGeom prst="rect">
            <a:avLst/>
          </a:prstGeom>
          <a:noFill/>
        </p:spPr>
        <p:txBody>
          <a:bodyPr wrap="square" rtlCol="0">
            <a:spAutoFit/>
          </a:bodyPr>
          <a:lstStyle/>
          <a:p>
            <a:pPr algn="ctr"/>
            <a:r>
              <a:rPr lang="en-GB" sz="1200" b="1" u="sng" dirty="0"/>
              <a:t>French</a:t>
            </a:r>
          </a:p>
          <a:p>
            <a:pPr algn="just"/>
            <a:r>
              <a:rPr lang="en-GB" sz="1200" dirty="0"/>
              <a:t>The children will be  developing their aural, spoken and written communication </a:t>
            </a:r>
            <a:r>
              <a:rPr lang="en-GB" sz="1200" dirty="0" smtClean="0"/>
              <a:t>involving numbers, questions and vocabulary relevant for talking about time, and food and drink. We will also learn some French vocabulary linking to space and our Solar System.</a:t>
            </a:r>
            <a:endParaRPr lang="en-GB" sz="1200" dirty="0"/>
          </a:p>
        </p:txBody>
      </p:sp>
      <p:sp>
        <p:nvSpPr>
          <p:cNvPr id="13" name="TextBox 12"/>
          <p:cNvSpPr txBox="1"/>
          <p:nvPr/>
        </p:nvSpPr>
        <p:spPr>
          <a:xfrm>
            <a:off x="3002021" y="4124887"/>
            <a:ext cx="2725585" cy="2492990"/>
          </a:xfrm>
          <a:prstGeom prst="rect">
            <a:avLst/>
          </a:prstGeom>
          <a:noFill/>
        </p:spPr>
        <p:txBody>
          <a:bodyPr wrap="square" rtlCol="0">
            <a:spAutoFit/>
          </a:bodyPr>
          <a:lstStyle/>
          <a:p>
            <a:pPr algn="ctr"/>
            <a:r>
              <a:rPr lang="en-GB" sz="1300" b="1" u="sng" dirty="0"/>
              <a:t>RE / SMSC</a:t>
            </a:r>
          </a:p>
          <a:p>
            <a:pPr algn="just"/>
            <a:r>
              <a:rPr lang="en-GB" sz="1300" dirty="0"/>
              <a:t>The children will be responding to the </a:t>
            </a:r>
            <a:r>
              <a:rPr lang="en-GB" sz="1300" dirty="0" smtClean="0"/>
              <a:t>questions: </a:t>
            </a:r>
            <a:r>
              <a:rPr lang="en-GB" sz="1300" dirty="0"/>
              <a:t>‘Why do some people believe </a:t>
            </a:r>
            <a:r>
              <a:rPr lang="en-GB" sz="1300" dirty="0" smtClean="0"/>
              <a:t>God exists?’ and ‘What would Jesus do?’. We shall explore the importance of religion  to those who believe in a faith as well as recognising the views of those who are either atheist or agnostic.  These will allow us to consider actions and the impact on people and communities based on their beliefs.</a:t>
            </a:r>
            <a:endParaRPr lang="en-GB" sz="1300" dirty="0"/>
          </a:p>
        </p:txBody>
      </p:sp>
      <p:sp>
        <p:nvSpPr>
          <p:cNvPr id="14" name="TextBox 13"/>
          <p:cNvSpPr txBox="1"/>
          <p:nvPr/>
        </p:nvSpPr>
        <p:spPr>
          <a:xfrm>
            <a:off x="7912964" y="5296730"/>
            <a:ext cx="2380149" cy="1492716"/>
          </a:xfrm>
          <a:prstGeom prst="rect">
            <a:avLst/>
          </a:prstGeom>
          <a:noFill/>
        </p:spPr>
        <p:txBody>
          <a:bodyPr wrap="square" rtlCol="0">
            <a:spAutoFit/>
          </a:bodyPr>
          <a:lstStyle/>
          <a:p>
            <a:pPr algn="ctr"/>
            <a:r>
              <a:rPr lang="en-GB" sz="1300" b="1" u="sng" dirty="0"/>
              <a:t>PE</a:t>
            </a:r>
          </a:p>
          <a:p>
            <a:pPr algn="just"/>
            <a:r>
              <a:rPr lang="en-GB" sz="1300" dirty="0" smtClean="0"/>
              <a:t>This term, the children will be focusing on Football, Fitness, Tennis and Netball. These sessions will be run by  our sports coach, Mr Henson , and Jack from Inspire+.</a:t>
            </a:r>
            <a:endParaRPr lang="en-GB" sz="1300" dirty="0"/>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2731" y="5629622"/>
            <a:ext cx="1512291" cy="1024812"/>
          </a:xfrm>
          <a:prstGeom prst="rect">
            <a:avLst/>
          </a:prstGeom>
        </p:spPr>
      </p:pic>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627" y="1983531"/>
            <a:ext cx="1637222" cy="1243781"/>
          </a:xfrm>
          <a:prstGeom prst="rect">
            <a:avLst/>
          </a:prstGeom>
        </p:spPr>
      </p:pic>
      <p:pic>
        <p:nvPicPr>
          <p:cNvPr id="18" name="Pictur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07239" y="5704387"/>
            <a:ext cx="1448610" cy="1085059"/>
          </a:xfrm>
          <a:prstGeom prst="rect">
            <a:avLst/>
          </a:prstGeom>
        </p:spPr>
      </p:pic>
      <p:sp>
        <p:nvSpPr>
          <p:cNvPr id="4" name="TextBox 3"/>
          <p:cNvSpPr txBox="1"/>
          <p:nvPr/>
        </p:nvSpPr>
        <p:spPr>
          <a:xfrm>
            <a:off x="222067" y="118687"/>
            <a:ext cx="3148149" cy="2492990"/>
          </a:xfrm>
          <a:prstGeom prst="rect">
            <a:avLst/>
          </a:prstGeom>
          <a:noFill/>
        </p:spPr>
        <p:txBody>
          <a:bodyPr wrap="square" rtlCol="0">
            <a:spAutoFit/>
          </a:bodyPr>
          <a:lstStyle/>
          <a:p>
            <a:pPr algn="ctr"/>
            <a:r>
              <a:rPr lang="en-GB" sz="1300" b="1" u="sng" dirty="0" smtClean="0"/>
              <a:t>English</a:t>
            </a:r>
          </a:p>
          <a:p>
            <a:pPr algn="ctr"/>
            <a:r>
              <a:rPr lang="en-GB" sz="1300" dirty="0"/>
              <a:t> </a:t>
            </a:r>
            <a:r>
              <a:rPr lang="en-GB" sz="1300" dirty="0" smtClean="0"/>
              <a:t>We shall be starting off our learning in English with a focus on biographies, followed by poetry for performing, non-chronological reports and short fictional stories. Our class book for the Autumn term is </a:t>
            </a:r>
            <a:r>
              <a:rPr lang="en-GB" sz="1300" i="1" dirty="0" smtClean="0"/>
              <a:t>The Wild Robot </a:t>
            </a:r>
            <a:r>
              <a:rPr lang="en-GB" sz="1300" dirty="0" smtClean="0"/>
              <a:t>by Peter Brown.</a:t>
            </a:r>
          </a:p>
          <a:p>
            <a:pPr algn="ctr"/>
            <a:r>
              <a:rPr lang="en-GB" sz="1300" dirty="0" smtClean="0"/>
              <a:t>The children will revise, learn and apply the relevant Spellings, Grammar and Punctuation for these units of work, as well as developing their Spoken Language throughout.</a:t>
            </a:r>
          </a:p>
        </p:txBody>
      </p:sp>
      <p:sp>
        <p:nvSpPr>
          <p:cNvPr id="19" name="TextBox 18"/>
          <p:cNvSpPr txBox="1"/>
          <p:nvPr/>
        </p:nvSpPr>
        <p:spPr>
          <a:xfrm>
            <a:off x="6007889" y="3906885"/>
            <a:ext cx="1905076" cy="1692771"/>
          </a:xfrm>
          <a:prstGeom prst="rect">
            <a:avLst/>
          </a:prstGeom>
          <a:noFill/>
        </p:spPr>
        <p:txBody>
          <a:bodyPr wrap="square" rtlCol="0">
            <a:spAutoFit/>
          </a:bodyPr>
          <a:lstStyle/>
          <a:p>
            <a:pPr algn="ctr"/>
            <a:r>
              <a:rPr lang="en-GB" sz="1300" b="1" u="sng" dirty="0" smtClean="0"/>
              <a:t>Music</a:t>
            </a:r>
            <a:endParaRPr lang="en-GB" sz="1300" b="1" u="sng" dirty="0"/>
          </a:p>
          <a:p>
            <a:pPr algn="just"/>
            <a:r>
              <a:rPr lang="en-GB" sz="1300" dirty="0" smtClean="0"/>
              <a:t>We will be listening to and learning ‘Wartime’ songs, considering how we use musical vocabulary to describe the features of these pieces.</a:t>
            </a:r>
            <a:endParaRPr lang="en-GB" sz="1300" dirty="0"/>
          </a:p>
        </p:txBody>
      </p:sp>
      <p:pic>
        <p:nvPicPr>
          <p:cNvPr id="7" name="Picture 6"/>
          <p:cNvPicPr>
            <a:picLocks noChangeAspect="1"/>
          </p:cNvPicPr>
          <p:nvPr/>
        </p:nvPicPr>
        <p:blipFill rotWithShape="1">
          <a:blip r:embed="rId5"/>
          <a:srcRect l="26914"/>
          <a:stretch/>
        </p:blipFill>
        <p:spPr>
          <a:xfrm>
            <a:off x="304045" y="2716668"/>
            <a:ext cx="1675394" cy="1778002"/>
          </a:xfrm>
          <a:prstGeom prst="rect">
            <a:avLst/>
          </a:prstGeom>
        </p:spPr>
      </p:pic>
    </p:spTree>
    <p:extLst>
      <p:ext uri="{BB962C8B-B14F-4D97-AF65-F5344CB8AC3E}">
        <p14:creationId xmlns:p14="http://schemas.microsoft.com/office/powerpoint/2010/main" val="6969535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10143</TotalTime>
  <Words>530</Words>
  <Application>Microsoft Office PowerPoint</Application>
  <PresentationFormat>Custom</PresentationFormat>
  <Paragraphs>24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Clare Smith</dc:creator>
  <cp:lastModifiedBy>Windows User</cp:lastModifiedBy>
  <cp:revision>40</cp:revision>
  <dcterms:created xsi:type="dcterms:W3CDTF">2019-08-09T20:33:40Z</dcterms:created>
  <dcterms:modified xsi:type="dcterms:W3CDTF">2021-08-24T11:22:01Z</dcterms:modified>
</cp:coreProperties>
</file>