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769AF82-A155-465E-97AA-5F59D9883805}" type="datetimeFigureOut">
              <a:rPr lang="en-GB" smtClean="0"/>
              <a:t>08/04/2021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249977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69AF82-A155-465E-97AA-5F59D9883805}" type="datetimeFigureOut">
              <a:rPr lang="en-GB" smtClean="0"/>
              <a:t>08/04/2021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1212232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69AF82-A155-465E-97AA-5F59D9883805}" type="datetimeFigureOut">
              <a:rPr lang="en-GB" smtClean="0"/>
              <a:t>08/04/2021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270053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69AF82-A155-465E-97AA-5F59D9883805}" type="datetimeFigureOut">
              <a:rPr lang="en-GB" smtClean="0"/>
              <a:t>08/04/2021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4245391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69AF82-A155-465E-97AA-5F59D9883805}" type="datetimeFigureOut">
              <a:rPr lang="en-GB" smtClean="0"/>
              <a:t>08/04/2021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3206665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769AF82-A155-465E-97AA-5F59D9883805}" type="datetimeFigureOut">
              <a:rPr lang="en-GB" smtClean="0"/>
              <a:t>08/04/2021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161129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769AF82-A155-465E-97AA-5F59D9883805}" type="datetimeFigureOut">
              <a:rPr lang="en-GB" smtClean="0"/>
              <a:t>08/04/2021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1516030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769AF82-A155-465E-97AA-5F59D9883805}" type="datetimeFigureOut">
              <a:rPr lang="en-GB" smtClean="0"/>
              <a:t>08/04/2021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2801669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9AF82-A155-465E-97AA-5F59D9883805}" type="datetimeFigureOut">
              <a:rPr lang="en-GB" smtClean="0"/>
              <a:t>08/04/2021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4093588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69AF82-A155-465E-97AA-5F59D9883805}" type="datetimeFigureOut">
              <a:rPr lang="en-GB" smtClean="0"/>
              <a:t>08/04/2021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3125574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69AF82-A155-465E-97AA-5F59D9883805}" type="datetimeFigureOut">
              <a:rPr lang="en-GB" smtClean="0"/>
              <a:t>08/04/2021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9A0C9E-5BFA-4139-8370-F1E1416BD126}" type="slidenum">
              <a:rPr lang="en-GB" smtClean="0"/>
              <a:t>‹#›</a:t>
            </a:fld>
            <a:endParaRPr lang="en-GB"/>
          </a:p>
        </p:txBody>
      </p:sp>
    </p:spTree>
    <p:extLst>
      <p:ext uri="{BB962C8B-B14F-4D97-AF65-F5344CB8AC3E}">
        <p14:creationId xmlns:p14="http://schemas.microsoft.com/office/powerpoint/2010/main" val="223458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9AF82-A155-465E-97AA-5F59D9883805}" type="datetimeFigureOut">
              <a:rPr lang="en-GB" smtClean="0"/>
              <a:t>08/04/2021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A0C9E-5BFA-4139-8370-F1E1416BD126}" type="slidenum">
              <a:rPr lang="en-GB" smtClean="0"/>
              <a:t>‹#›</a:t>
            </a:fld>
            <a:endParaRPr lang="en-GB"/>
          </a:p>
        </p:txBody>
      </p:sp>
    </p:spTree>
    <p:extLst>
      <p:ext uri="{BB962C8B-B14F-4D97-AF65-F5344CB8AC3E}">
        <p14:creationId xmlns:p14="http://schemas.microsoft.com/office/powerpoint/2010/main" val="256874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microsoft.com/office/2007/relationships/hdphoto" Target="../media/hdphoto1.wdp"/><Relationship Id="rId7"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p:cNvPicPr>
            <a:picLocks noChangeAspect="1"/>
          </p:cNvPicPr>
          <p:nvPr/>
        </p:nvPicPr>
        <p:blipFill>
          <a:blip r:embed="rId2">
            <a:extLst>
              <a:ext uri="{BEBA8EAE-BF5A-486C-A8C5-ECC9F3942E4B}">
                <a14:imgProps xmlns:a14="http://schemas.microsoft.com/office/drawing/2010/main">
                  <a14:imgLayer r:embed="rId3">
                    <a14:imgEffect>
                      <a14:artisticPencilSketch/>
                    </a14:imgEffect>
                    <a14:imgEffect>
                      <a14:brightnessContrast bright="20000" contrast="40000"/>
                    </a14:imgEffect>
                  </a14:imgLayer>
                </a14:imgProps>
              </a:ext>
            </a:extLst>
          </a:blip>
          <a:stretch>
            <a:fillRect/>
          </a:stretch>
        </p:blipFill>
        <p:spPr>
          <a:xfrm>
            <a:off x="165302" y="2917322"/>
            <a:ext cx="4227751" cy="3847805"/>
          </a:xfrm>
          <a:prstGeom prst="rect">
            <a:avLst/>
          </a:prstGeom>
        </p:spPr>
      </p:pic>
      <p:pic>
        <p:nvPicPr>
          <p:cNvPr id="29" name="Picture 28"/>
          <p:cNvPicPr>
            <a:picLocks noChangeAspect="1"/>
          </p:cNvPicPr>
          <p:nvPr/>
        </p:nvPicPr>
        <p:blipFill rotWithShape="1">
          <a:blip r:embed="rId4"/>
          <a:srcRect l="22377" r="20798"/>
          <a:stretch/>
        </p:blipFill>
        <p:spPr>
          <a:xfrm>
            <a:off x="7751127" y="210305"/>
            <a:ext cx="1358538" cy="1914525"/>
          </a:xfrm>
          <a:prstGeom prst="rect">
            <a:avLst/>
          </a:prstGeom>
        </p:spPr>
      </p:pic>
      <p:pic>
        <p:nvPicPr>
          <p:cNvPr id="28" name="Picture 27"/>
          <p:cNvPicPr>
            <a:picLocks noChangeAspect="1"/>
          </p:cNvPicPr>
          <p:nvPr/>
        </p:nvPicPr>
        <p:blipFill>
          <a:blip r:embed="rId5">
            <a:extLst>
              <a:ext uri="{BEBA8EAE-BF5A-486C-A8C5-ECC9F3942E4B}">
                <a14:imgProps xmlns:a14="http://schemas.microsoft.com/office/drawing/2010/main">
                  <a14:imgLayer r:embed="rId6">
                    <a14:imgEffect>
                      <a14:artisticLineDrawing/>
                    </a14:imgEffect>
                  </a14:imgLayer>
                </a14:imgProps>
              </a:ext>
            </a:extLst>
          </a:blip>
          <a:stretch>
            <a:fillRect/>
          </a:stretch>
        </p:blipFill>
        <p:spPr>
          <a:xfrm>
            <a:off x="4462231" y="1692725"/>
            <a:ext cx="3001880" cy="3061916"/>
          </a:xfrm>
          <a:prstGeom prst="rect">
            <a:avLst/>
          </a:prstGeom>
        </p:spPr>
      </p:pic>
      <p:sp>
        <p:nvSpPr>
          <p:cNvPr id="2" name="TextBox 1"/>
          <p:cNvSpPr txBox="1"/>
          <p:nvPr/>
        </p:nvSpPr>
        <p:spPr>
          <a:xfrm>
            <a:off x="4779592" y="2321561"/>
            <a:ext cx="2325876" cy="1569660"/>
          </a:xfrm>
          <a:prstGeom prst="rect">
            <a:avLst/>
          </a:prstGeom>
          <a:noFill/>
          <a:ln w="57150">
            <a:solidFill>
              <a:schemeClr val="tx1"/>
            </a:solidFill>
          </a:ln>
        </p:spPr>
        <p:txBody>
          <a:bodyPr wrap="square" rtlCol="0">
            <a:spAutoFit/>
          </a:bodyPr>
          <a:lstStyle/>
          <a:p>
            <a:pPr algn="ctr"/>
            <a:r>
              <a:rPr lang="en-GB" sz="2400" dirty="0" smtClean="0">
                <a:latin typeface="Eras Bold ITC" panose="020B0907030504020204" pitchFamily="34" charset="0"/>
              </a:rPr>
              <a:t>Natural Disasters</a:t>
            </a:r>
            <a:endParaRPr lang="en-GB" sz="2400" dirty="0">
              <a:latin typeface="Eras Bold ITC" panose="020B0907030504020204" pitchFamily="34" charset="0"/>
            </a:endParaRPr>
          </a:p>
          <a:p>
            <a:pPr algn="ctr"/>
            <a:r>
              <a:rPr lang="en-GB" sz="2400" b="1" dirty="0" smtClean="0"/>
              <a:t>Year 5/6 Summer 2021</a:t>
            </a:r>
            <a:endParaRPr lang="en-GB" sz="2400" b="1" dirty="0"/>
          </a:p>
        </p:txBody>
      </p:sp>
      <p:sp>
        <p:nvSpPr>
          <p:cNvPr id="5" name="TextBox 4"/>
          <p:cNvSpPr txBox="1"/>
          <p:nvPr/>
        </p:nvSpPr>
        <p:spPr>
          <a:xfrm>
            <a:off x="8934994" y="251548"/>
            <a:ext cx="2999633" cy="1692771"/>
          </a:xfrm>
          <a:prstGeom prst="rect">
            <a:avLst/>
          </a:prstGeom>
          <a:noFill/>
        </p:spPr>
        <p:txBody>
          <a:bodyPr wrap="square" rtlCol="0">
            <a:spAutoFit/>
          </a:bodyPr>
          <a:lstStyle/>
          <a:p>
            <a:pPr algn="r"/>
            <a:r>
              <a:rPr lang="en-GB" sz="1300" b="1" u="sng" dirty="0"/>
              <a:t>Science</a:t>
            </a:r>
          </a:p>
          <a:p>
            <a:pPr algn="r"/>
            <a:r>
              <a:rPr lang="en-GB" sz="1300" dirty="0" smtClean="0"/>
              <a:t>Darwin’s ‘Survival of the Fittest’ theory, inheritance and adaptation will be studied in our Evolution topic.  The children will work scientifically by looking for patterns, sorting and classifying as well as completing an experiment about the ‘Darwin Finches’.</a:t>
            </a:r>
            <a:endParaRPr lang="en-GB" sz="1300" dirty="0"/>
          </a:p>
        </p:txBody>
      </p:sp>
      <p:sp>
        <p:nvSpPr>
          <p:cNvPr id="6" name="TextBox 5"/>
          <p:cNvSpPr txBox="1"/>
          <p:nvPr/>
        </p:nvSpPr>
        <p:spPr>
          <a:xfrm>
            <a:off x="9471631" y="3922727"/>
            <a:ext cx="2464287" cy="1492716"/>
          </a:xfrm>
          <a:prstGeom prst="rect">
            <a:avLst/>
          </a:prstGeom>
          <a:noFill/>
        </p:spPr>
        <p:txBody>
          <a:bodyPr wrap="square" rtlCol="0">
            <a:spAutoFit/>
          </a:bodyPr>
          <a:lstStyle/>
          <a:p>
            <a:pPr algn="r"/>
            <a:r>
              <a:rPr lang="en-GB" sz="1300" b="1" u="sng" dirty="0"/>
              <a:t>Computing</a:t>
            </a:r>
          </a:p>
          <a:p>
            <a:pPr algn="r"/>
            <a:r>
              <a:rPr lang="en-GB" sz="1300" dirty="0" smtClean="0"/>
              <a:t>E-Safety will focus on Privacy and Security plus online health and wellbeing.  The children will also be learning how to create animations in Scratch and code simple quizzes and games</a:t>
            </a:r>
            <a:endParaRPr lang="en-GB" sz="1300" dirty="0"/>
          </a:p>
        </p:txBody>
      </p:sp>
      <p:sp>
        <p:nvSpPr>
          <p:cNvPr id="9" name="TextBox 8"/>
          <p:cNvSpPr txBox="1"/>
          <p:nvPr/>
        </p:nvSpPr>
        <p:spPr>
          <a:xfrm>
            <a:off x="52044" y="3135151"/>
            <a:ext cx="2815373" cy="1692771"/>
          </a:xfrm>
          <a:prstGeom prst="rect">
            <a:avLst/>
          </a:prstGeom>
          <a:noFill/>
        </p:spPr>
        <p:txBody>
          <a:bodyPr wrap="square" rtlCol="0">
            <a:spAutoFit/>
          </a:bodyPr>
          <a:lstStyle/>
          <a:p>
            <a:pPr algn="r"/>
            <a:r>
              <a:rPr lang="en-GB" sz="1300" b="1" u="sng" dirty="0"/>
              <a:t>Maths</a:t>
            </a:r>
          </a:p>
          <a:p>
            <a:pPr algn="r"/>
            <a:r>
              <a:rPr lang="en-GB" sz="1300" dirty="0" smtClean="0"/>
              <a:t>The children will learn about the relationship between decimals, fractions and percentages.  They will continue to develop their number sense and fluency as well as investigate angles and 3D shapes, including how to create nets.</a:t>
            </a:r>
            <a:endParaRPr lang="en-GB" sz="1300" dirty="0"/>
          </a:p>
        </p:txBody>
      </p:sp>
      <p:sp>
        <p:nvSpPr>
          <p:cNvPr id="10" name="TextBox 9"/>
          <p:cNvSpPr txBox="1"/>
          <p:nvPr/>
        </p:nvSpPr>
        <p:spPr>
          <a:xfrm>
            <a:off x="3508506" y="219623"/>
            <a:ext cx="4008407" cy="1692771"/>
          </a:xfrm>
          <a:prstGeom prst="rect">
            <a:avLst/>
          </a:prstGeom>
          <a:noFill/>
        </p:spPr>
        <p:txBody>
          <a:bodyPr wrap="square" rtlCol="0">
            <a:spAutoFit/>
          </a:bodyPr>
          <a:lstStyle/>
          <a:p>
            <a:pPr algn="ctr"/>
            <a:r>
              <a:rPr lang="en-GB" sz="1300" b="1" u="sng" dirty="0"/>
              <a:t>History &amp; </a:t>
            </a:r>
            <a:r>
              <a:rPr lang="en-GB" sz="1300" b="1" u="sng" dirty="0" smtClean="0"/>
              <a:t>Geography</a:t>
            </a:r>
          </a:p>
          <a:p>
            <a:pPr algn="ctr"/>
            <a:r>
              <a:rPr lang="en-GB" sz="1300" dirty="0" smtClean="0"/>
              <a:t>As our overarching topic this term is Natural Disasters, we shall be exploring a range of disaster which have occurred around the world throughout </a:t>
            </a:r>
            <a:r>
              <a:rPr lang="en-GB" sz="1300" dirty="0" smtClean="0"/>
              <a:t>history</a:t>
            </a:r>
            <a:r>
              <a:rPr lang="en-GB" sz="1300" dirty="0" smtClean="0"/>
              <a:t>, as well as exploring: the structure of the Earth; the processes which take place when there is an earthquake, </a:t>
            </a:r>
            <a:r>
              <a:rPr lang="en-GB" sz="1300" dirty="0" smtClean="0"/>
              <a:t>tsunami</a:t>
            </a:r>
            <a:r>
              <a:rPr lang="en-GB" sz="1300" dirty="0" smtClean="0"/>
              <a:t>, </a:t>
            </a:r>
            <a:r>
              <a:rPr lang="en-GB" sz="1300" dirty="0" smtClean="0"/>
              <a:t>tornado </a:t>
            </a:r>
            <a:r>
              <a:rPr lang="en-GB" sz="1300" dirty="0" smtClean="0"/>
              <a:t>and a volcanic eruption; and the global impact of these extreme events. </a:t>
            </a:r>
          </a:p>
        </p:txBody>
      </p:sp>
      <p:sp>
        <p:nvSpPr>
          <p:cNvPr id="11" name="TextBox 10"/>
          <p:cNvSpPr txBox="1"/>
          <p:nvPr/>
        </p:nvSpPr>
        <p:spPr>
          <a:xfrm>
            <a:off x="170124" y="5064631"/>
            <a:ext cx="2673333" cy="1692771"/>
          </a:xfrm>
          <a:prstGeom prst="rect">
            <a:avLst/>
          </a:prstGeom>
          <a:noFill/>
        </p:spPr>
        <p:txBody>
          <a:bodyPr wrap="square" rtlCol="0">
            <a:spAutoFit/>
          </a:bodyPr>
          <a:lstStyle/>
          <a:p>
            <a:pPr algn="ctr"/>
            <a:r>
              <a:rPr lang="en-GB" sz="1300" b="1" u="sng" dirty="0"/>
              <a:t>Art &amp; </a:t>
            </a:r>
            <a:r>
              <a:rPr lang="en-GB" sz="1300" b="1" u="sng" dirty="0" smtClean="0"/>
              <a:t>DT</a:t>
            </a:r>
          </a:p>
          <a:p>
            <a:pPr algn="ctr"/>
            <a:r>
              <a:rPr lang="en-GB" sz="1300" dirty="0" smtClean="0"/>
              <a:t>The children will be exploring the use of colour through the theme: Natural Disasters. We shall explore a range of materials and the different uses of colour to develop effective art work and DT projects depicting these disastrous events.</a:t>
            </a:r>
            <a:endParaRPr lang="en-GB" sz="1300" dirty="0"/>
          </a:p>
        </p:txBody>
      </p:sp>
      <p:sp>
        <p:nvSpPr>
          <p:cNvPr id="12" name="TextBox 11"/>
          <p:cNvSpPr txBox="1"/>
          <p:nvPr/>
        </p:nvSpPr>
        <p:spPr>
          <a:xfrm>
            <a:off x="8154016" y="2058119"/>
            <a:ext cx="2471811" cy="892552"/>
          </a:xfrm>
          <a:prstGeom prst="rect">
            <a:avLst/>
          </a:prstGeom>
          <a:noFill/>
        </p:spPr>
        <p:txBody>
          <a:bodyPr wrap="square" rtlCol="0">
            <a:spAutoFit/>
          </a:bodyPr>
          <a:lstStyle/>
          <a:p>
            <a:pPr algn="r"/>
            <a:r>
              <a:rPr lang="en-GB" sz="1300" b="1" u="sng" dirty="0" smtClean="0"/>
              <a:t>Spanish</a:t>
            </a:r>
          </a:p>
          <a:p>
            <a:pPr algn="r"/>
            <a:r>
              <a:rPr lang="en-GB" sz="1300" dirty="0" smtClean="0"/>
              <a:t>We will be focusing on reading, writing and spoken language with the support of singing.</a:t>
            </a:r>
          </a:p>
        </p:txBody>
      </p:sp>
      <p:sp>
        <p:nvSpPr>
          <p:cNvPr id="13" name="TextBox 12"/>
          <p:cNvSpPr txBox="1"/>
          <p:nvPr/>
        </p:nvSpPr>
        <p:spPr>
          <a:xfrm>
            <a:off x="3119682" y="4648022"/>
            <a:ext cx="3017295" cy="2292935"/>
          </a:xfrm>
          <a:prstGeom prst="rect">
            <a:avLst/>
          </a:prstGeom>
          <a:noFill/>
        </p:spPr>
        <p:txBody>
          <a:bodyPr wrap="square" rtlCol="0">
            <a:spAutoFit/>
          </a:bodyPr>
          <a:lstStyle/>
          <a:p>
            <a:pPr algn="ctr"/>
            <a:r>
              <a:rPr lang="en-GB" sz="1300" b="1" u="sng" dirty="0"/>
              <a:t>RE / </a:t>
            </a:r>
            <a:r>
              <a:rPr lang="en-GB" sz="1300" b="1" u="sng" dirty="0" smtClean="0"/>
              <a:t>SMSC</a:t>
            </a:r>
          </a:p>
          <a:p>
            <a:pPr algn="ctr"/>
            <a:r>
              <a:rPr lang="en-GB" sz="1300" dirty="0" smtClean="0"/>
              <a:t>This term we shall be endeavouring to answer the question: </a:t>
            </a:r>
            <a:r>
              <a:rPr lang="en-GB" sz="1300" i="1" dirty="0" smtClean="0"/>
              <a:t>What </a:t>
            </a:r>
            <a:r>
              <a:rPr lang="en-GB" sz="1300" i="1" dirty="0"/>
              <a:t>difference does it make to believe in Ahimsa (harmlessness), Grace &amp; </a:t>
            </a:r>
            <a:r>
              <a:rPr lang="en-GB" sz="1300" i="1" dirty="0" err="1"/>
              <a:t>Ummah</a:t>
            </a:r>
            <a:r>
              <a:rPr lang="en-GB" sz="1300" i="1" dirty="0"/>
              <a:t> (community</a:t>
            </a:r>
            <a:r>
              <a:rPr lang="en-GB" sz="1300" i="1" dirty="0" smtClean="0"/>
              <a:t>)?</a:t>
            </a:r>
          </a:p>
          <a:p>
            <a:pPr algn="ctr"/>
            <a:r>
              <a:rPr lang="en-GB" sz="1300" dirty="0" smtClean="0"/>
              <a:t>We shall consider: what these 3 </a:t>
            </a:r>
            <a:r>
              <a:rPr lang="en-GB" sz="1300" dirty="0" smtClean="0"/>
              <a:t>concepts </a:t>
            </a:r>
            <a:r>
              <a:rPr lang="en-GB" sz="1300" dirty="0" smtClean="0"/>
              <a:t>mean to religious people; connections between beliefs of different faiths; and challenges that religions face in Britain.</a:t>
            </a:r>
            <a:endParaRPr lang="en-GB" sz="1300" dirty="0"/>
          </a:p>
          <a:p>
            <a:pPr algn="ctr"/>
            <a:endParaRPr lang="en-GB" sz="1300" dirty="0" smtClean="0"/>
          </a:p>
        </p:txBody>
      </p:sp>
      <p:sp>
        <p:nvSpPr>
          <p:cNvPr id="14" name="TextBox 13"/>
          <p:cNvSpPr txBox="1"/>
          <p:nvPr/>
        </p:nvSpPr>
        <p:spPr>
          <a:xfrm>
            <a:off x="8967101" y="5415443"/>
            <a:ext cx="2612154" cy="1092607"/>
          </a:xfrm>
          <a:prstGeom prst="rect">
            <a:avLst/>
          </a:prstGeom>
          <a:noFill/>
        </p:spPr>
        <p:txBody>
          <a:bodyPr wrap="square" rtlCol="0">
            <a:spAutoFit/>
          </a:bodyPr>
          <a:lstStyle/>
          <a:p>
            <a:pPr algn="ctr"/>
            <a:r>
              <a:rPr lang="en-GB" sz="1300" b="1" u="sng" dirty="0" smtClean="0"/>
              <a:t>PE</a:t>
            </a:r>
          </a:p>
          <a:p>
            <a:pPr algn="ctr"/>
            <a:r>
              <a:rPr lang="en-GB" sz="1300" dirty="0" smtClean="0"/>
              <a:t>Children will be focusing on </a:t>
            </a:r>
            <a:r>
              <a:rPr lang="en-GB" sz="1300" dirty="0" err="1" smtClean="0"/>
              <a:t>rounders</a:t>
            </a:r>
            <a:r>
              <a:rPr lang="en-GB" sz="1300" dirty="0" smtClean="0"/>
              <a:t> </a:t>
            </a:r>
            <a:r>
              <a:rPr lang="en-GB" sz="1300" dirty="0" smtClean="0"/>
              <a:t>and </a:t>
            </a:r>
            <a:r>
              <a:rPr lang="en-GB" sz="1300" dirty="0" smtClean="0"/>
              <a:t>athletics </a:t>
            </a:r>
            <a:r>
              <a:rPr lang="en-GB" sz="1300" dirty="0" smtClean="0"/>
              <a:t>this term, developing physical, social and cognitive skills along the way.</a:t>
            </a:r>
          </a:p>
        </p:txBody>
      </p:sp>
      <p:sp>
        <p:nvSpPr>
          <p:cNvPr id="4" name="TextBox 3"/>
          <p:cNvSpPr txBox="1"/>
          <p:nvPr/>
        </p:nvSpPr>
        <p:spPr>
          <a:xfrm>
            <a:off x="222067" y="118687"/>
            <a:ext cx="3052225" cy="2893100"/>
          </a:xfrm>
          <a:prstGeom prst="rect">
            <a:avLst/>
          </a:prstGeom>
          <a:noFill/>
        </p:spPr>
        <p:txBody>
          <a:bodyPr wrap="square" rtlCol="0">
            <a:spAutoFit/>
          </a:bodyPr>
          <a:lstStyle/>
          <a:p>
            <a:pPr algn="ctr"/>
            <a:r>
              <a:rPr lang="en-GB" sz="1300" b="1" u="sng" dirty="0" smtClean="0"/>
              <a:t>English</a:t>
            </a:r>
          </a:p>
          <a:p>
            <a:pPr algn="ctr"/>
            <a:r>
              <a:rPr lang="en-GB" sz="1300" dirty="0" smtClean="0"/>
              <a:t>We shall be developing a secure understanding of the grammar needed when writing flashback stories and instructions  and explanation texts this term, such as: use of formal and informal speech and structure; modal verbs; relative clauses; cohesion; the use of semi-colon/dash between independent clauses; and layout devices. Throughout, we shall have a strong focus on spellings, punctuation, vocabulary and handwriting.</a:t>
            </a:r>
          </a:p>
          <a:p>
            <a:pPr algn="ctr"/>
            <a:r>
              <a:rPr lang="en-GB" sz="1300" dirty="0" smtClean="0"/>
              <a:t>We shall be reading </a:t>
            </a:r>
            <a:r>
              <a:rPr lang="en-GB" sz="1300" i="1" dirty="0" smtClean="0"/>
              <a:t>Kensuke’s Kingdom </a:t>
            </a:r>
            <a:r>
              <a:rPr lang="en-GB" sz="1300" dirty="0" smtClean="0"/>
              <a:t>by Michael </a:t>
            </a:r>
            <a:r>
              <a:rPr lang="en-GB" sz="1300" dirty="0" err="1" smtClean="0"/>
              <a:t>Morpurgo</a:t>
            </a:r>
            <a:r>
              <a:rPr lang="en-GB" sz="1300" dirty="0" smtClean="0"/>
              <a:t>.</a:t>
            </a:r>
          </a:p>
        </p:txBody>
      </p:sp>
      <p:sp>
        <p:nvSpPr>
          <p:cNvPr id="19" name="TextBox 18"/>
          <p:cNvSpPr txBox="1"/>
          <p:nvPr/>
        </p:nvSpPr>
        <p:spPr>
          <a:xfrm>
            <a:off x="7737450" y="2994473"/>
            <a:ext cx="2395087" cy="1092607"/>
          </a:xfrm>
          <a:prstGeom prst="rect">
            <a:avLst/>
          </a:prstGeom>
          <a:noFill/>
        </p:spPr>
        <p:txBody>
          <a:bodyPr wrap="square" rtlCol="0">
            <a:spAutoFit/>
          </a:bodyPr>
          <a:lstStyle/>
          <a:p>
            <a:r>
              <a:rPr lang="en-GB" sz="1300" b="1" u="sng" dirty="0" smtClean="0"/>
              <a:t>Music</a:t>
            </a:r>
          </a:p>
          <a:p>
            <a:r>
              <a:rPr lang="en-GB" sz="1300" dirty="0" smtClean="0"/>
              <a:t>This term, we shall be exploring music from different cultures and learning about a range of composers and musicians.</a:t>
            </a:r>
          </a:p>
        </p:txBody>
      </p:sp>
      <p:sp>
        <p:nvSpPr>
          <p:cNvPr id="3" name="AutoShape 2" descr="The Anglo Saxons - Middle Ages for Kids | Anglo saxon, Clip art, Saxon"/>
          <p:cNvSpPr>
            <a:spLocks noChangeAspect="1" noChangeArrowheads="1"/>
          </p:cNvSpPr>
          <p:nvPr/>
        </p:nvSpPr>
        <p:spPr bwMode="auto">
          <a:xfrm>
            <a:off x="155575" y="-868363"/>
            <a:ext cx="2390775" cy="18192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6" name="TextBox 25"/>
          <p:cNvSpPr txBox="1"/>
          <p:nvPr/>
        </p:nvSpPr>
        <p:spPr>
          <a:xfrm>
            <a:off x="6136978" y="4660137"/>
            <a:ext cx="2168078" cy="2292935"/>
          </a:xfrm>
          <a:prstGeom prst="rect">
            <a:avLst/>
          </a:prstGeom>
          <a:noFill/>
        </p:spPr>
        <p:txBody>
          <a:bodyPr wrap="square" rtlCol="0">
            <a:spAutoFit/>
          </a:bodyPr>
          <a:lstStyle/>
          <a:p>
            <a:r>
              <a:rPr lang="en-GB" sz="1300" b="1" u="sng" dirty="0" smtClean="0"/>
              <a:t>RSE/PSHE</a:t>
            </a:r>
          </a:p>
          <a:p>
            <a:r>
              <a:rPr lang="en-GB" sz="1300" dirty="0" smtClean="0"/>
              <a:t>Throughout PSHE, we shall be exploring Healthy Living, with a focus on </a:t>
            </a:r>
            <a:r>
              <a:rPr lang="en-GB" sz="1300" dirty="0" smtClean="0"/>
              <a:t>eating </a:t>
            </a:r>
            <a:r>
              <a:rPr lang="en-GB" sz="1300" dirty="0" smtClean="0"/>
              <a:t>and substances which damage our health. In RSE, we will be learning about risks and responsibilities as well as the mental and physical impacts they may have on us. </a:t>
            </a:r>
          </a:p>
          <a:p>
            <a:endParaRPr lang="en-GB" sz="1300" u="sng" dirty="0" smtClean="0"/>
          </a:p>
        </p:txBody>
      </p:sp>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567318" y="1924393"/>
            <a:ext cx="1451139" cy="1944826"/>
          </a:xfrm>
          <a:prstGeom prst="rect">
            <a:avLst/>
          </a:prstGeom>
        </p:spPr>
      </p:pic>
      <p:pic>
        <p:nvPicPr>
          <p:cNvPr id="23" name="Picture 22" descr="Percentage PNG Transparent Images | PNG All"/>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260754" y="2741492"/>
            <a:ext cx="885500" cy="885500"/>
          </a:xfrm>
          <a:prstGeom prst="rect">
            <a:avLst/>
          </a:prstGeom>
        </p:spPr>
      </p:pic>
      <p:sp>
        <p:nvSpPr>
          <p:cNvPr id="16" name="AutoShape 2" descr="purple mash logo | Thomas Gray Primary Scho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 name="Picture 19"/>
          <p:cNvPicPr>
            <a:picLocks noChangeAspect="1"/>
          </p:cNvPicPr>
          <p:nvPr/>
        </p:nvPicPr>
        <p:blipFill rotWithShape="1">
          <a:blip r:embed="rId9"/>
          <a:srcRect l="13471" r="13182"/>
          <a:stretch/>
        </p:blipFill>
        <p:spPr>
          <a:xfrm>
            <a:off x="8313414" y="4375010"/>
            <a:ext cx="1254034" cy="991068"/>
          </a:xfrm>
          <a:prstGeom prst="rect">
            <a:avLst/>
          </a:prstGeom>
        </p:spPr>
      </p:pic>
      <p:pic>
        <p:nvPicPr>
          <p:cNvPr id="25" name="Picture 24"/>
          <p:cNvPicPr>
            <a:picLocks noChangeAspect="1"/>
          </p:cNvPicPr>
          <p:nvPr/>
        </p:nvPicPr>
        <p:blipFill>
          <a:blip r:embed="rId10"/>
          <a:stretch>
            <a:fillRect/>
          </a:stretch>
        </p:blipFill>
        <p:spPr>
          <a:xfrm>
            <a:off x="3034798" y="3690539"/>
            <a:ext cx="1191915" cy="893936"/>
          </a:xfrm>
          <a:prstGeom prst="rect">
            <a:avLst/>
          </a:prstGeom>
        </p:spPr>
      </p:pic>
    </p:spTree>
    <p:extLst>
      <p:ext uri="{BB962C8B-B14F-4D97-AF65-F5344CB8AC3E}">
        <p14:creationId xmlns:p14="http://schemas.microsoft.com/office/powerpoint/2010/main" val="696953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13590</TotalTime>
  <Words>492</Words>
  <Application>Microsoft Office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Eras Bold ITC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 Smith</dc:creator>
  <cp:lastModifiedBy>Clare Smith</cp:lastModifiedBy>
  <cp:revision>80</cp:revision>
  <dcterms:created xsi:type="dcterms:W3CDTF">2019-08-09T20:33:40Z</dcterms:created>
  <dcterms:modified xsi:type="dcterms:W3CDTF">2021-04-08T14:17:13Z</dcterms:modified>
</cp:coreProperties>
</file>